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04" r:id="rId2"/>
    <p:sldId id="305" r:id="rId3"/>
    <p:sldId id="321" r:id="rId4"/>
    <p:sldId id="323" r:id="rId5"/>
    <p:sldId id="312" r:id="rId6"/>
    <p:sldId id="324" r:id="rId7"/>
    <p:sldId id="311" r:id="rId8"/>
    <p:sldId id="325" r:id="rId9"/>
    <p:sldId id="326" r:id="rId10"/>
    <p:sldId id="327" r:id="rId11"/>
    <p:sldId id="328" r:id="rId12"/>
    <p:sldId id="329" r:id="rId13"/>
    <p:sldId id="315" r:id="rId14"/>
    <p:sldId id="317" r:id="rId15"/>
    <p:sldId id="263" r:id="rId16"/>
    <p:sldId id="330" r:id="rId17"/>
    <p:sldId id="319" r:id="rId18"/>
    <p:sldId id="320" r:id="rId19"/>
    <p:sldId id="30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384A"/>
    <a:srgbClr val="E9EBED"/>
    <a:srgbClr val="872046"/>
    <a:srgbClr val="FC9BC1"/>
    <a:srgbClr val="EF6181"/>
    <a:srgbClr val="C04D3A"/>
    <a:srgbClr val="365AC4"/>
    <a:srgbClr val="D57903"/>
    <a:srgbClr val="CB3340"/>
    <a:srgbClr val="349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3BDDFC-7DAF-4833-B736-C4E1B1BCEF99}" v="361" dt="2025-05-06T01:40:47.268"/>
    <p1510:client id="{50ED1064-89F6-46BC-9027-08103A9AB655}" v="421" dt="2025-05-05T15:56:34.404"/>
    <p1510:client id="{7DC9D3A6-852F-4696-B23C-9939A1597CDD}" v="806" dt="2025-05-06T05:19:13.134"/>
    <p1510:client id="{A62A5E15-6686-46C9-94AF-264C28DFAC8E}" v="368" dt="2025-05-05T23:50:07.033"/>
    <p1510:client id="{A761DBA8-88B2-4367-81FE-9FEC98DAF29C}" v="4" dt="2025-05-05T16:37:19.4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D2D71-F84C-234F-8709-9097672961D2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59787-1E21-8F46-B778-F1B8A493E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90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59787-1E21-8F46-B778-F1B8A493EE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9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59787-1E21-8F46-B778-F1B8A493E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22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176672-0E65-E3A9-3460-482E9AD4FF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6314" y="1591733"/>
            <a:ext cx="3753681" cy="141111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200" b="1" cap="all" spc="7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C82845-606C-6B6A-8247-030236E9A7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6314" y="3025423"/>
            <a:ext cx="3753681" cy="11401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361C2B7-268A-8B7D-0308-EEC2B6E99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6315" y="4165600"/>
            <a:ext cx="3753681" cy="71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2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 Right Slide">
    <p:bg>
      <p:bgPr>
        <a:solidFill>
          <a:srgbClr val="E9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b="1" cap="all" spc="600" baseline="0">
                <a:solidFill>
                  <a:srgbClr val="25384A"/>
                </a:solidFill>
                <a:latin typeface="+mj-lt"/>
              </a:defRPr>
            </a:lvl1pPr>
          </a:lstStyle>
          <a:p>
            <a:r>
              <a:rPr lang="en-GB"/>
              <a:t>Content &amp; Graph Slide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A0BCA-54DE-D775-4EF7-CE252CA374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654" y="3822192"/>
            <a:ext cx="4828033" cy="22560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+mn-lt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 Bold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 Bold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 Bold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D11AF-86CA-7CCA-5212-C4FCCEF1ED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6655" y="3221620"/>
            <a:ext cx="4828033" cy="393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+mj-lt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 Bold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 Bold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 Bold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DEC32F78-ACB6-CA05-21BE-57DBC9D83B2A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5733288" y="1856233"/>
            <a:ext cx="5072825" cy="42219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+mn-lt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8103FF-F162-6FCE-A20D-44665E447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653" y="1856233"/>
            <a:ext cx="4828035" cy="4971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 cap="all" spc="600" baseline="0">
                <a:solidFill>
                  <a:srgbClr val="25384A"/>
                </a:solidFill>
                <a:latin typeface="+mj-lt"/>
              </a:defRPr>
            </a:lvl1pPr>
            <a:lvl2pPr marL="457200" indent="0">
              <a:buNone/>
              <a:defRPr>
                <a:latin typeface="Gotham Bold" panose="02000604030000020004" pitchFamily="2" charset="0"/>
              </a:defRPr>
            </a:lvl2pPr>
            <a:lvl3pPr marL="914400" indent="0">
              <a:buNone/>
              <a:defRPr>
                <a:latin typeface="Gotham Bold" panose="02000604030000020004" pitchFamily="2" charset="0"/>
              </a:defRPr>
            </a:lvl3pPr>
            <a:lvl4pPr marL="1371600" indent="0">
              <a:buNone/>
              <a:defRPr>
                <a:latin typeface="Gotham Bold" panose="02000604030000020004" pitchFamily="2" charset="0"/>
              </a:defRPr>
            </a:lvl4pPr>
            <a:lvl5pPr marL="1828800" indent="0">
              <a:buNone/>
              <a:defRPr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2AEE39D-72D3-3EB7-680B-CFC703096C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653" y="2386585"/>
            <a:ext cx="4828035" cy="54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 cap="all" spc="600" baseline="0">
                <a:solidFill>
                  <a:srgbClr val="25384A"/>
                </a:solidFill>
                <a:latin typeface="+mj-lt"/>
              </a:defRPr>
            </a:lvl1pPr>
            <a:lvl2pPr marL="457200" indent="0">
              <a:buNone/>
              <a:defRPr>
                <a:latin typeface="Gotham Bold" panose="02000604030000020004" pitchFamily="2" charset="0"/>
              </a:defRPr>
            </a:lvl2pPr>
            <a:lvl3pPr marL="914400" indent="0">
              <a:buNone/>
              <a:defRPr>
                <a:latin typeface="Gotham Bold" panose="02000604030000020004" pitchFamily="2" charset="0"/>
              </a:defRPr>
            </a:lvl3pPr>
            <a:lvl4pPr marL="1371600" indent="0">
              <a:buNone/>
              <a:defRPr>
                <a:latin typeface="Gotham Bold" panose="02000604030000020004" pitchFamily="2" charset="0"/>
              </a:defRPr>
            </a:lvl4pPr>
            <a:lvl5pPr marL="1828800" indent="0">
              <a:buNone/>
              <a:defRPr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F13B2D7-7FD1-5484-EA2A-A87F179D34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413C828-A88A-8307-D120-E5C32F01DBC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128F9EF-70E5-F04A-8CB7-DB6F82CAB61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A black background with a deer and a circle with a blue moon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46DC7FF0-015B-A635-0766-690829634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5978" y="0"/>
            <a:ext cx="3756022" cy="12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35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 Left Slide">
    <p:bg>
      <p:bgPr>
        <a:solidFill>
          <a:srgbClr val="E9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b="1" cap="all" spc="600" baseline="0">
                <a:solidFill>
                  <a:srgbClr val="25384A"/>
                </a:solidFill>
                <a:latin typeface="+mj-lt"/>
              </a:defRPr>
            </a:lvl1pPr>
          </a:lstStyle>
          <a:p>
            <a:r>
              <a:rPr lang="en-GB"/>
              <a:t>Content &amp; Graph Slide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A0BCA-54DE-D775-4EF7-CE252CA374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8454" y="3197633"/>
            <a:ext cx="3851803" cy="22791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+mn-lt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 Bold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 Bold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 Bold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D11AF-86CA-7CCA-5212-C4FCCEF1ED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58456" y="2597062"/>
            <a:ext cx="3851801" cy="393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+mj-lt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 Bold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 Bold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 Bold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DEC32F78-ACB6-CA05-21BE-57DBC9D83B2A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76655" y="1856233"/>
            <a:ext cx="6486145" cy="42219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+mn-lt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1CA63-2DAB-22CF-784B-2A59054DFC5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7C1DFB-836B-0FD6-5162-4DD94505BBC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128F9EF-70E5-F04A-8CB7-DB6F82CAB61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A black background with a deer and a circle with a blue moon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88AF205B-9767-9A9A-6F86-A32838847F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5978" y="0"/>
            <a:ext cx="3756022" cy="12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01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Slide">
    <p:bg>
      <p:bgPr>
        <a:solidFill>
          <a:srgbClr val="E9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b="1" cap="all" spc="600" baseline="0">
                <a:solidFill>
                  <a:srgbClr val="25384A"/>
                </a:solidFill>
                <a:latin typeface="+mj-lt"/>
              </a:defRPr>
            </a:lvl1pPr>
          </a:lstStyle>
          <a:p>
            <a:r>
              <a:rPr lang="en-GB"/>
              <a:t>Smart Art Slide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A0BCA-54DE-D775-4EF7-CE252CA374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654" y="3822192"/>
            <a:ext cx="4828033" cy="22560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+mn-lt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 Bold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 Bold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 Bold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D11AF-86CA-7CCA-5212-C4FCCEF1ED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6655" y="3221620"/>
            <a:ext cx="4828033" cy="393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+mj-lt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 Bold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 Bold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 Bold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8103FF-F162-6FCE-A20D-44665E447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653" y="1856233"/>
            <a:ext cx="4828035" cy="4971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 cap="all" spc="600" baseline="0">
                <a:solidFill>
                  <a:srgbClr val="25384A"/>
                </a:solidFill>
                <a:latin typeface="+mj-lt"/>
              </a:defRPr>
            </a:lvl1pPr>
            <a:lvl2pPr marL="457200" indent="0">
              <a:buNone/>
              <a:defRPr>
                <a:latin typeface="Gotham Bold" panose="02000604030000020004" pitchFamily="2" charset="0"/>
              </a:defRPr>
            </a:lvl2pPr>
            <a:lvl3pPr marL="914400" indent="0">
              <a:buNone/>
              <a:defRPr>
                <a:latin typeface="Gotham Bold" panose="02000604030000020004" pitchFamily="2" charset="0"/>
              </a:defRPr>
            </a:lvl3pPr>
            <a:lvl4pPr marL="1371600" indent="0">
              <a:buNone/>
              <a:defRPr>
                <a:latin typeface="Gotham Bold" panose="02000604030000020004" pitchFamily="2" charset="0"/>
              </a:defRPr>
            </a:lvl4pPr>
            <a:lvl5pPr marL="1828800" indent="0">
              <a:buNone/>
              <a:defRPr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2AEE39D-72D3-3EB7-680B-CFC703096C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653" y="2386585"/>
            <a:ext cx="4828035" cy="54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 cap="all" spc="600" baseline="0">
                <a:solidFill>
                  <a:srgbClr val="25384A"/>
                </a:solidFill>
                <a:latin typeface="+mj-lt"/>
              </a:defRPr>
            </a:lvl1pPr>
            <a:lvl2pPr marL="457200" indent="0">
              <a:buNone/>
              <a:defRPr>
                <a:latin typeface="Gotham Bold" panose="02000604030000020004" pitchFamily="2" charset="0"/>
              </a:defRPr>
            </a:lvl2pPr>
            <a:lvl3pPr marL="914400" indent="0">
              <a:buNone/>
              <a:defRPr>
                <a:latin typeface="Gotham Bold" panose="02000604030000020004" pitchFamily="2" charset="0"/>
              </a:defRPr>
            </a:lvl3pPr>
            <a:lvl4pPr marL="1371600" indent="0">
              <a:buNone/>
              <a:defRPr>
                <a:latin typeface="Gotham Bold" panose="02000604030000020004" pitchFamily="2" charset="0"/>
              </a:defRPr>
            </a:lvl4pPr>
            <a:lvl5pPr marL="1828800" indent="0">
              <a:buNone/>
              <a:defRPr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154AE11F-1A80-E380-57DA-D7DCD2DB884F}"/>
              </a:ext>
            </a:extLst>
          </p:cNvPr>
          <p:cNvSpPr>
            <a:spLocks noGrp="1"/>
          </p:cNvSpPr>
          <p:nvPr>
            <p:ph type="dgm" sz="quarter" idx="20" hasCustomPrompt="1"/>
          </p:nvPr>
        </p:nvSpPr>
        <p:spPr>
          <a:xfrm>
            <a:off x="5733287" y="1859055"/>
            <a:ext cx="5072825" cy="42191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+mn-lt"/>
              </a:defRPr>
            </a:lvl1pPr>
          </a:lstStyle>
          <a:p>
            <a:r>
              <a:rPr lang="en-US"/>
              <a:t>Add Smart Art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0D9FAA8-D89C-EC99-28A8-21042358505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912DA03-7F2C-F84D-7A00-55FB7FC5F5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128F9EF-70E5-F04A-8CB7-DB6F82CAB61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A black background with a deer and a circle with a blue moon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EA0934D3-0ACB-1BAC-1884-5E1EA5AD4B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5978" y="0"/>
            <a:ext cx="3756022" cy="12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80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&amp; Image Slide">
    <p:bg>
      <p:bgPr>
        <a:solidFill>
          <a:srgbClr val="E9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b="1" cap="all" spc="600" baseline="0">
                <a:solidFill>
                  <a:srgbClr val="25384A"/>
                </a:solidFill>
                <a:latin typeface="+mj-lt"/>
              </a:defRPr>
            </a:lvl1pPr>
          </a:lstStyle>
          <a:p>
            <a:r>
              <a:rPr lang="en-GB"/>
              <a:t>Quote &amp; Image Slide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CEEDC-73B8-3C13-431A-0FF581AA0FFB}"/>
              </a:ext>
            </a:extLst>
          </p:cNvPr>
          <p:cNvSpPr txBox="1"/>
          <p:nvPr userDrawn="1"/>
        </p:nvSpPr>
        <p:spPr>
          <a:xfrm>
            <a:off x="4550229" y="1333346"/>
            <a:ext cx="158931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>
                <a:solidFill>
                  <a:srgbClr val="2538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58E89E-4D23-324F-94DB-AB8ADC672E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0383" y="5439292"/>
            <a:ext cx="5687633" cy="6389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50" b="1" cap="all" spc="300" baseline="0">
                <a:solidFill>
                  <a:srgbClr val="F1B53D"/>
                </a:solidFill>
                <a:latin typeface="+mj-lt"/>
              </a:defRPr>
            </a:lvl1pPr>
            <a:lvl2pPr marL="457200" indent="0">
              <a:buNone/>
              <a:defRPr sz="1600" b="1">
                <a:solidFill>
                  <a:srgbClr val="F1B53D"/>
                </a:solidFill>
                <a:latin typeface="Gotham Bold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F1B53D"/>
                </a:solidFill>
                <a:latin typeface="Gotham Bold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F1B53D"/>
                </a:solidFill>
                <a:latin typeface="Gotham Bold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F1B53D"/>
                </a:solidFill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Name of Quoter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162050" y="1899685"/>
            <a:ext cx="3105150" cy="30905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+mn-lt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A0E94F-0A52-AA42-65DC-D90DBC741C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70383" y="1785939"/>
            <a:ext cx="5687633" cy="36302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rgbClr val="25384A"/>
                </a:solidFill>
                <a:latin typeface="+mj-lt"/>
              </a:defRPr>
            </a:lvl1pPr>
            <a:lvl2pPr marL="457200" indent="0">
              <a:buNone/>
              <a:defRPr sz="3600">
                <a:latin typeface="Gotham Bold" panose="02000604030000020004" pitchFamily="2" charset="0"/>
              </a:defRPr>
            </a:lvl2pPr>
            <a:lvl3pPr marL="914400" indent="0">
              <a:buNone/>
              <a:defRPr sz="3600">
                <a:latin typeface="Gotham Bold" panose="02000604030000020004" pitchFamily="2" charset="0"/>
              </a:defRPr>
            </a:lvl3pPr>
            <a:lvl4pPr marL="1371600" indent="0">
              <a:buNone/>
              <a:defRPr sz="3600">
                <a:latin typeface="Gotham Bold" panose="02000604030000020004" pitchFamily="2" charset="0"/>
              </a:defRPr>
            </a:lvl4pPr>
            <a:lvl5pPr marL="1828800" indent="0">
              <a:buNone/>
              <a:defRPr sz="3600"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Example of a Quote with image,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mau</a:t>
            </a:r>
            <a:r>
              <a:rPr lang="en-GB"/>
              <a:t> </a:t>
            </a:r>
            <a:r>
              <a:rPr lang="en-GB" err="1"/>
              <a:t>ris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, </a:t>
            </a:r>
            <a:r>
              <a:rPr lang="en-GB" err="1"/>
              <a:t>dapibus</a:t>
            </a:r>
            <a:r>
              <a:rPr lang="en-GB"/>
              <a:t> et </a:t>
            </a:r>
            <a:r>
              <a:rPr lang="en-GB" err="1"/>
              <a:t>sagi</a:t>
            </a:r>
            <a:r>
              <a:rPr lang="en-GB"/>
              <a:t> </a:t>
            </a:r>
            <a:r>
              <a:rPr lang="en-GB" err="1"/>
              <a:t>ttis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, </a:t>
            </a:r>
            <a:r>
              <a:rPr lang="en-GB" err="1"/>
              <a:t>hendrerit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urna</a:t>
            </a:r>
            <a:r>
              <a:rPr lang="en-GB"/>
              <a:t>. Nam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aliquam</a:t>
            </a:r>
            <a:r>
              <a:rPr lang="en-GB"/>
              <a:t>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24E08-0644-5D6E-9FAA-3ACA4797EB56}"/>
              </a:ext>
            </a:extLst>
          </p:cNvPr>
          <p:cNvSpPr txBox="1"/>
          <p:nvPr userDrawn="1"/>
        </p:nvSpPr>
        <p:spPr>
          <a:xfrm rot="10800000">
            <a:off x="9505098" y="3111869"/>
            <a:ext cx="158931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>
                <a:solidFill>
                  <a:srgbClr val="2538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EBBB4-59A2-0CCF-77C5-3DA158EF4D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B622-FB32-8246-C117-E6FDA1845DF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128F9EF-70E5-F04A-8CB7-DB6F82CAB61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A black background with a deer and a circle with a blue moon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5C36FDE9-1609-448B-9474-912ECB9452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5978" y="0"/>
            <a:ext cx="3756022" cy="12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63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Image &amp; Single Text Slide">
    <p:bg>
      <p:bgPr>
        <a:solidFill>
          <a:srgbClr val="E9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9229345" cy="5505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b="1" cap="all" spc="600" baseline="0">
                <a:solidFill>
                  <a:srgbClr val="25384A"/>
                </a:solidFill>
                <a:latin typeface="+mj-lt"/>
              </a:defRPr>
            </a:lvl1pPr>
          </a:lstStyle>
          <a:p>
            <a:r>
              <a:rPr lang="en-GB"/>
              <a:t>Multi Image &amp; Single Text Slide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15" y="1586381"/>
            <a:ext cx="2754087" cy="214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+mn-lt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A00B76-43CA-36C5-E67D-3B0C41245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5110" y="3962120"/>
            <a:ext cx="4261977" cy="18051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+mn-lt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 Bold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 Bold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 Bold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36C03B4-4029-8BD8-280F-FBE754F432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55111" y="3361548"/>
            <a:ext cx="4261977" cy="393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+mj-lt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 Bold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 Bold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 Bold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68D267-A099-8F3B-2428-E6331A53B3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55110" y="1963503"/>
            <a:ext cx="4261978" cy="4971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 cap="all" spc="600" baseline="0">
                <a:solidFill>
                  <a:srgbClr val="25384A"/>
                </a:solidFill>
                <a:latin typeface="+mj-lt"/>
              </a:defRPr>
            </a:lvl1pPr>
            <a:lvl2pPr marL="457200" indent="0">
              <a:buNone/>
              <a:defRPr>
                <a:latin typeface="Gotham Bold" panose="02000604030000020004" pitchFamily="2" charset="0"/>
              </a:defRPr>
            </a:lvl2pPr>
            <a:lvl3pPr marL="914400" indent="0">
              <a:buNone/>
              <a:defRPr>
                <a:latin typeface="Gotham Bold" panose="02000604030000020004" pitchFamily="2" charset="0"/>
              </a:defRPr>
            </a:lvl3pPr>
            <a:lvl4pPr marL="1371600" indent="0">
              <a:buNone/>
              <a:defRPr>
                <a:latin typeface="Gotham Bold" panose="02000604030000020004" pitchFamily="2" charset="0"/>
              </a:defRPr>
            </a:lvl4pPr>
            <a:lvl5pPr marL="1828800" indent="0">
              <a:buNone/>
              <a:defRPr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797D8A9-68F0-5AB4-FE04-0067A7F9B3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55110" y="2493855"/>
            <a:ext cx="4261978" cy="542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 cap="all" spc="600" baseline="0">
                <a:solidFill>
                  <a:srgbClr val="25384A"/>
                </a:solidFill>
                <a:latin typeface="+mj-lt"/>
              </a:defRPr>
            </a:lvl1pPr>
            <a:lvl2pPr marL="457200" indent="0">
              <a:buNone/>
              <a:defRPr>
                <a:latin typeface="Gotham Bold" panose="02000604030000020004" pitchFamily="2" charset="0"/>
              </a:defRPr>
            </a:lvl2pPr>
            <a:lvl3pPr marL="914400" indent="0">
              <a:buNone/>
              <a:defRPr>
                <a:latin typeface="Gotham Bold" panose="02000604030000020004" pitchFamily="2" charset="0"/>
              </a:defRPr>
            </a:lvl3pPr>
            <a:lvl4pPr marL="1371600" indent="0">
              <a:buNone/>
              <a:defRPr>
                <a:latin typeface="Gotham Bold" panose="02000604030000020004" pitchFamily="2" charset="0"/>
              </a:defRPr>
            </a:lvl4pPr>
            <a:lvl5pPr marL="1828800" indent="0">
              <a:buNone/>
              <a:defRPr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FB7D6B52-BE43-C74C-5180-BC2FDB0294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85144" y="1586381"/>
            <a:ext cx="2754087" cy="214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+mn-lt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40E04002-73D5-1687-D3B3-D927FDF18C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67015" y="3876357"/>
            <a:ext cx="2754087" cy="214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+mn-lt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17FD03EE-66BA-4284-2081-CD46EA774B5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685144" y="3876357"/>
            <a:ext cx="2754087" cy="21427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+mn-lt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A3C08E-7878-2518-FDEC-465A815E593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3A90F82-FAAB-2892-5D04-1C90AAC40AF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128F9EF-70E5-F04A-8CB7-DB6F82CAB61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A black background with a deer and a circle with a blue moon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B37D8E55-F2CE-E5E8-7B27-CA74AC9221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5978" y="0"/>
            <a:ext cx="3756022" cy="12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26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/Rankings Slide">
    <p:bg>
      <p:bgPr>
        <a:solidFill>
          <a:srgbClr val="E9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b="1" cap="all" spc="600" baseline="0">
                <a:solidFill>
                  <a:srgbClr val="25384A"/>
                </a:solidFill>
                <a:latin typeface="+mj-lt"/>
              </a:defRPr>
            </a:lvl1pPr>
          </a:lstStyle>
          <a:p>
            <a:r>
              <a:rPr lang="en-GB"/>
              <a:t>Stats/</a:t>
            </a:r>
            <a:r>
              <a:rPr lang="en-GB" err="1"/>
              <a:t>RAnkings</a:t>
            </a:r>
            <a:r>
              <a:rPr lang="en-GB"/>
              <a:t> Slide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A00B76-43CA-36C5-E67D-3B0C41245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496" y="4263529"/>
            <a:ext cx="3017286" cy="12596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+mn-lt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 Bold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 Bold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 Bold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Add stat/ranking - emphasize words with different weights and sizes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CEE314C-0617-D2FB-1F18-2AC197C0FA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87357" y="4263529"/>
            <a:ext cx="3017286" cy="12596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+mn-lt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 Bold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 Bold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 Bold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Add stat/ranking - emphasize words with different weights and sizes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96D2F06-5EC4-D65F-CFC0-F43909DB8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57872" y="4263529"/>
            <a:ext cx="3017286" cy="12596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+mn-lt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 Bold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 Bold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 Bold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Add stat/ranking - emphasize words with different weights and sizes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63515A0-0B2E-EC1C-4227-DEE34420946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32436" y="2094515"/>
            <a:ext cx="3849408" cy="211224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ts val="9600"/>
              </a:lnSpc>
              <a:spcBef>
                <a:spcPts val="0"/>
              </a:spcBef>
              <a:buNone/>
              <a:defRPr sz="9600" b="1">
                <a:latin typeface="+mj-lt"/>
              </a:defRPr>
            </a:lvl1pPr>
            <a:lvl2pPr marL="457200" indent="0" algn="ctr">
              <a:buNone/>
              <a:defRPr b="1">
                <a:latin typeface="+mj-lt"/>
              </a:defRPr>
            </a:lvl2pPr>
            <a:lvl3pPr marL="914400" indent="0" algn="ctr">
              <a:buNone/>
              <a:defRPr b="1">
                <a:latin typeface="+mj-lt"/>
              </a:defRPr>
            </a:lvl3pPr>
            <a:lvl4pPr marL="1371600" indent="0" algn="ctr">
              <a:buNone/>
              <a:defRPr b="1">
                <a:latin typeface="+mj-lt"/>
              </a:defRPr>
            </a:lvl4pPr>
            <a:lvl5pPr marL="1828800" indent="0" algn="ctr">
              <a:buNone/>
              <a:defRPr b="1">
                <a:latin typeface="+mj-lt"/>
              </a:defRPr>
            </a:lvl5pPr>
          </a:lstStyle>
          <a:p>
            <a:pPr lvl="0"/>
            <a:r>
              <a:rPr lang="en-GB"/>
              <a:t>Add stat</a:t>
            </a:r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AE43CC0-C854-B4E4-8A7A-803862C38AB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EFA81B1-28D2-E3E9-BCE0-5EBEFEED412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128F9EF-70E5-F04A-8CB7-DB6F82CAB6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1C792BB9-7A33-1E4A-0060-E49F0BC4AF1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166886" y="2094515"/>
            <a:ext cx="3849408" cy="211224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ts val="9600"/>
              </a:lnSpc>
              <a:spcBef>
                <a:spcPts val="0"/>
              </a:spcBef>
              <a:buNone/>
              <a:defRPr sz="9600" b="1">
                <a:latin typeface="+mj-lt"/>
              </a:defRPr>
            </a:lvl1pPr>
            <a:lvl2pPr marL="457200" indent="0" algn="ctr">
              <a:buNone/>
              <a:defRPr b="1">
                <a:latin typeface="+mj-lt"/>
              </a:defRPr>
            </a:lvl2pPr>
            <a:lvl3pPr marL="914400" indent="0" algn="ctr">
              <a:buNone/>
              <a:defRPr b="1">
                <a:latin typeface="+mj-lt"/>
              </a:defRPr>
            </a:lvl3pPr>
            <a:lvl4pPr marL="1371600" indent="0" algn="ctr">
              <a:buNone/>
              <a:defRPr b="1">
                <a:latin typeface="+mj-lt"/>
              </a:defRPr>
            </a:lvl4pPr>
            <a:lvl5pPr marL="1828800" indent="0" algn="ctr">
              <a:buNone/>
              <a:defRPr b="1">
                <a:latin typeface="+mj-lt"/>
              </a:defRPr>
            </a:lvl5pPr>
          </a:lstStyle>
          <a:p>
            <a:pPr lvl="0"/>
            <a:r>
              <a:rPr lang="en-GB"/>
              <a:t>Add stat</a:t>
            </a:r>
            <a:endParaRPr lang="en-US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50AF7F5B-C073-071A-1FB3-3C5925D126A8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7743463" y="2094515"/>
            <a:ext cx="3849408" cy="211224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ts val="9600"/>
              </a:lnSpc>
              <a:spcBef>
                <a:spcPts val="0"/>
              </a:spcBef>
              <a:buNone/>
              <a:defRPr sz="9600" b="1">
                <a:latin typeface="+mj-lt"/>
              </a:defRPr>
            </a:lvl1pPr>
            <a:lvl2pPr marL="457200" indent="0" algn="ctr">
              <a:buNone/>
              <a:defRPr b="1">
                <a:latin typeface="+mj-lt"/>
              </a:defRPr>
            </a:lvl2pPr>
            <a:lvl3pPr marL="914400" indent="0" algn="ctr">
              <a:buNone/>
              <a:defRPr b="1">
                <a:latin typeface="+mj-lt"/>
              </a:defRPr>
            </a:lvl3pPr>
            <a:lvl4pPr marL="1371600" indent="0" algn="ctr">
              <a:buNone/>
              <a:defRPr b="1">
                <a:latin typeface="+mj-lt"/>
              </a:defRPr>
            </a:lvl4pPr>
            <a:lvl5pPr marL="1828800" indent="0" algn="ctr">
              <a:buNone/>
              <a:defRPr b="1">
                <a:latin typeface="+mj-lt"/>
              </a:defRPr>
            </a:lvl5pPr>
          </a:lstStyle>
          <a:p>
            <a:pPr lvl="0"/>
            <a:r>
              <a:rPr lang="en-GB"/>
              <a:t>Add stat</a:t>
            </a:r>
            <a:endParaRPr lang="en-US"/>
          </a:p>
        </p:txBody>
      </p:sp>
      <p:pic>
        <p:nvPicPr>
          <p:cNvPr id="4" name="Picture 3" descr="A black background with a deer and a circle with a blue moon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8309F86E-935E-AEF1-6348-D9BE5B0E49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5978" y="0"/>
            <a:ext cx="3756022" cy="12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10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33A5E3D-54AB-5D90-1A4F-6D061ED5D3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1685" y="4331367"/>
            <a:ext cx="3288630" cy="16844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 Bold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 Bold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 Bold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Find our more at…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3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176672-0E65-E3A9-3460-482E9AD4FF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6314" y="1591733"/>
            <a:ext cx="3753681" cy="141111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200" b="1" cap="all" spc="7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C82845-606C-6B6A-8247-030236E9A7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6314" y="3025423"/>
            <a:ext cx="3753681" cy="11401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361C2B7-268A-8B7D-0308-EEC2B6E99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6315" y="4165600"/>
            <a:ext cx="3753681" cy="71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05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5086C1-255A-B11E-1A14-A1D75DA629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591733"/>
            <a:ext cx="9144000" cy="141111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200" b="1" cap="all" spc="7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4D685F9-F397-874F-C24A-A0C1C8D65D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025423"/>
            <a:ext cx="9144000" cy="11401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DIVIDER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6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tx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b="1" cap="all" spc="600" baseline="0">
                <a:solidFill>
                  <a:srgbClr val="25384A"/>
                </a:solidFill>
                <a:latin typeface="+mj-lt"/>
              </a:defRPr>
            </a:lvl1pPr>
          </a:lstStyle>
          <a:p>
            <a:r>
              <a:rPr lang="en-GB"/>
              <a:t>Blank Slide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1F560-62F5-A931-CD5E-B4B0BA7053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46AFF-25F8-97CF-F8D7-91EEFDD938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28F9EF-70E5-F04A-8CB7-DB6F82CAB61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A black background with a deer and a circle with a blue moon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34ECB5C0-E758-1D5D-5434-B7F747176E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5978" y="0"/>
            <a:ext cx="3756022" cy="12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4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">
    <p:bg>
      <p:bgPr>
        <a:solidFill>
          <a:srgbClr val="E9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b="1" cap="all" spc="600" baseline="0">
                <a:solidFill>
                  <a:srgbClr val="25384A"/>
                </a:solidFill>
                <a:latin typeface="+mj-lt"/>
              </a:defRPr>
            </a:lvl1pPr>
          </a:lstStyle>
          <a:p>
            <a:r>
              <a:rPr lang="en-GB"/>
              <a:t>Body Copy Slide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2694CB-0E4C-795B-5664-9056C48464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5887" y="1539481"/>
            <a:ext cx="9420226" cy="45618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+mn-lt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 Bold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 Bold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 Bold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Body copy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09119E7-C932-1CCC-24FC-29F9BEB1B1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743F0B-98E9-BC4C-D1A8-F6ED56A659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128F9EF-70E5-F04A-8CB7-DB6F82CAB61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A black background with a deer and a circle with a blue moon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9C4CDDD9-0D42-055A-849A-BBA04DAC2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5978" y="0"/>
            <a:ext cx="3756022" cy="12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0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bg>
      <p:bgPr>
        <a:solidFill>
          <a:srgbClr val="E9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b="1" cap="all" spc="600" baseline="0">
                <a:solidFill>
                  <a:srgbClr val="25384A"/>
                </a:solidFill>
                <a:latin typeface="+mj-lt"/>
              </a:defRPr>
            </a:lvl1pPr>
          </a:lstStyle>
          <a:p>
            <a:r>
              <a:rPr lang="en-GB" err="1"/>
              <a:t>BUllet</a:t>
            </a:r>
            <a:r>
              <a:rPr lang="en-GB"/>
              <a:t> Copy Slide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2694CB-0E4C-795B-5664-9056C48464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5887" y="1539481"/>
            <a:ext cx="9420226" cy="4561870"/>
          </a:xfrm>
          <a:prstGeom prst="rect">
            <a:avLst/>
          </a:prstGeom>
        </p:spPr>
        <p:txBody>
          <a:bodyPr>
            <a:normAutofit/>
          </a:bodyPr>
          <a:lstStyle>
            <a:lvl1pPr marL="180000" indent="-180000">
              <a:buClr>
                <a:schemeClr val="bg2"/>
              </a:buClr>
              <a:buFont typeface="Arial" panose="020B0604020202020204" pitchFamily="34" charset="0"/>
              <a:buChar char="•"/>
              <a:defRPr sz="1500">
                <a:solidFill>
                  <a:srgbClr val="25384A"/>
                </a:solidFill>
                <a:latin typeface="+mn-lt"/>
              </a:defRPr>
            </a:lvl1pPr>
            <a:lvl2pPr marL="504000" indent="-180000">
              <a:buClr>
                <a:schemeClr val="bg2"/>
              </a:buClr>
              <a:buFont typeface="Arial" panose="020B0604020202020204" pitchFamily="34" charset="0"/>
              <a:buChar char="•"/>
              <a:defRPr sz="1400">
                <a:solidFill>
                  <a:srgbClr val="25384A"/>
                </a:solidFill>
                <a:latin typeface="+mn-lt"/>
              </a:defRPr>
            </a:lvl2pPr>
            <a:lvl3pPr marL="792000" indent="-180000">
              <a:buClr>
                <a:schemeClr val="bg2"/>
              </a:buClr>
              <a:buFont typeface="Arial" panose="020B0604020202020204" pitchFamily="34" charset="0"/>
              <a:buChar char="•"/>
              <a:defRPr sz="1200">
                <a:solidFill>
                  <a:srgbClr val="25384A"/>
                </a:solidFill>
                <a:latin typeface="+mn-lt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 Bold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First level bullet</a:t>
            </a:r>
          </a:p>
          <a:p>
            <a:pPr lvl="1"/>
            <a:r>
              <a:rPr lang="en-GB"/>
              <a:t>Second level bullet</a:t>
            </a:r>
          </a:p>
          <a:p>
            <a:pPr lvl="2"/>
            <a:r>
              <a:rPr lang="en-GB"/>
              <a:t>Third level bullet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81DDD2-30F6-739C-E79D-957FCC3C33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D8EB8-D799-FACB-B378-14BEFEE3A5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128F9EF-70E5-F04A-8CB7-DB6F82CAB61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ack background with a deer and a circle with a blue moon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ED0453EC-15B4-F0B9-C8F2-1D352D8A6B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5978" y="0"/>
            <a:ext cx="3756022" cy="12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2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b Title Slide">
    <p:bg>
      <p:bgPr>
        <a:solidFill>
          <a:srgbClr val="E9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2642616"/>
            <a:ext cx="6096000" cy="3191256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 b="1" cap="all" spc="700" baseline="0">
                <a:solidFill>
                  <a:srgbClr val="25384A"/>
                </a:solidFill>
                <a:latin typeface="+mj-lt"/>
              </a:defRPr>
            </a:lvl1pPr>
          </a:lstStyle>
          <a:p>
            <a:r>
              <a:rPr lang="en-GB"/>
              <a:t>SUB TITLE</a:t>
            </a:r>
            <a:br>
              <a:rPr lang="en-GB"/>
            </a:br>
            <a:r>
              <a:rPr lang="en-GB"/>
              <a:t>Here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E25ABD-50A6-E04E-0600-8597CDF894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25384A"/>
                </a:solidFill>
                <a:latin typeface="+mn-lt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7DA21D-8002-4E2C-D995-9B97AE4C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300DF-91BE-05DE-11CC-BA18FFD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F9EF-70E5-F04A-8CB7-DB6F82CAB61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ack background with a deer and a circle with a blue moon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B33C2C77-0EF8-D900-DE2F-45121373E2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5978" y="0"/>
            <a:ext cx="3756022" cy="12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 Slide">
    <p:bg>
      <p:bgPr>
        <a:solidFill>
          <a:srgbClr val="E9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b="1" cap="all" spc="600" baseline="0">
                <a:solidFill>
                  <a:srgbClr val="25384A"/>
                </a:solidFill>
                <a:latin typeface="+mj-lt"/>
              </a:defRPr>
            </a:lvl1pPr>
          </a:lstStyle>
          <a:p>
            <a:r>
              <a:rPr lang="en-GB"/>
              <a:t>Content &amp; Table Slide</a:t>
            </a:r>
            <a:endParaRPr lang="en-US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3C0078C-C869-4E28-0365-2BBF6E34D6E5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1385887" y="1553869"/>
            <a:ext cx="9420225" cy="274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+mn-lt"/>
              </a:defRPr>
            </a:lvl1pPr>
          </a:lstStyle>
          <a:p>
            <a:r>
              <a:rPr lang="en-US"/>
              <a:t>Add table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6F08BDA-E418-2248-72A4-CD7157AA2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5887" y="4855243"/>
            <a:ext cx="9420226" cy="12461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+mn-lt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 Bold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 Bold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 Bold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Body copy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6AFF7E4-457E-28E6-5572-B7618DF1A2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5888" y="4466209"/>
            <a:ext cx="9420225" cy="393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+mj-lt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 Bold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 Bold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 Bold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6AFD8-12F1-BC52-474D-FAD2316FFF2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BF489-DAB1-3458-7F0C-8AC131E3716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128F9EF-70E5-F04A-8CB7-DB6F82CAB61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A black background with a deer and a circle with a blue moon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2D7D106E-20B6-59A1-2112-9CB7D7E2D4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5978" y="0"/>
            <a:ext cx="3756022" cy="12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7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 Slide">
    <p:bg>
      <p:bgPr>
        <a:solidFill>
          <a:srgbClr val="E9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b="1" cap="all" spc="600" baseline="0">
                <a:solidFill>
                  <a:srgbClr val="25384A"/>
                </a:solidFill>
                <a:latin typeface="+mj-lt"/>
              </a:defRPr>
            </a:lvl1pPr>
          </a:lstStyle>
          <a:p>
            <a:r>
              <a:rPr lang="en-GB"/>
              <a:t>Content &amp; Graph Slide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A0BCA-54DE-D775-4EF7-CE252CA374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5887" y="1767062"/>
            <a:ext cx="9420226" cy="12461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+mn-lt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 Bold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 Bold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 Bold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D11AF-86CA-7CCA-5212-C4FCCEF1ED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5888" y="1378028"/>
            <a:ext cx="9420225" cy="393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+mj-lt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 Bold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 Bold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 Bold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 Bold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DEC32F78-ACB6-CA05-21BE-57DBC9D83B2A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1385888" y="3190875"/>
            <a:ext cx="9420225" cy="28873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+mn-lt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AB159-FB39-D2DF-F001-088B8563B29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85EDC6-F415-C847-BD17-846A22BB0B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128F9EF-70E5-F04A-8CB7-DB6F82CAB61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A black background with a deer and a circle with a blue moon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C9D06DFD-A6D8-8C6A-E6C0-D3C84A7280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5978" y="0"/>
            <a:ext cx="3756022" cy="12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7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7FD69FB-B0CF-6331-976B-26CA862E7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4779" y="638502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rgbClr val="25384A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6114B52-309A-9544-B1F8-789C2FCF2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26379" y="61036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25384A"/>
                </a:solidFill>
              </a:defRPr>
            </a:lvl1pPr>
          </a:lstStyle>
          <a:p>
            <a:fld id="{2128F9EF-70E5-F04A-8CB7-DB6F82CAB6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4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7" r:id="rId2"/>
    <p:sldLayoutId id="2147483694" r:id="rId3"/>
    <p:sldLayoutId id="2147483665" r:id="rId4"/>
    <p:sldLayoutId id="2147483682" r:id="rId5"/>
    <p:sldLayoutId id="2147483683" r:id="rId6"/>
    <p:sldLayoutId id="2147483662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  <p:sldLayoutId id="2147483678" r:id="rId14"/>
    <p:sldLayoutId id="2147483679" r:id="rId15"/>
    <p:sldLayoutId id="214748369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7CCEE3-02FB-3871-5A0D-49EFED7656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300">
                <a:latin typeface="Times New Roman" panose="02020603050405020304" pitchFamily="18" charset="0"/>
                <a:cs typeface="Times New Roman" panose="02020603050405020304" pitchFamily="18" charset="0"/>
              </a:rPr>
              <a:t>OA COURSEWORK PRESENTATION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2A7BF4F-C0AD-D01E-B67C-84A1EFAF77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300">
                <a:latin typeface="Times New Roman" panose="02020603050405020304" pitchFamily="18" charset="0"/>
                <a:cs typeface="Times New Roman" panose="02020603050405020304" pitchFamily="18" charset="0"/>
              </a:rPr>
              <a:t>GROUP NUMBER 08</a:t>
            </a:r>
            <a:endParaRPr lang="en-US" sz="33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11841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D326-E594-DA7A-6EF4-8C42DDC1B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29" y="254442"/>
            <a:ext cx="10515600" cy="930268"/>
          </a:xfrm>
        </p:spPr>
        <p:txBody>
          <a:bodyPr anchor="ctr">
            <a:normAutofit/>
          </a:bodyPr>
          <a:lstStyle/>
          <a:p>
            <a:r>
              <a:rPr lang="en-GB" sz="20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4:24 hour CSI lab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52854-BBD5-6D4C-3B10-C3F290D8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166" y="1691640"/>
            <a:ext cx="4943862" cy="3621378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6CD59E-C4F8-93C2-C383-0D236C455DCF}"/>
              </a:ext>
            </a:extLst>
          </p:cNvPr>
          <p:cNvSpPr txBox="1"/>
          <p:nvPr/>
        </p:nvSpPr>
        <p:spPr>
          <a:xfrm>
            <a:off x="266629" y="914365"/>
            <a:ext cx="6317052" cy="556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runs 24/7 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eliminates delays from limited lab hours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CSI schedule remains Mon–Fri 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potential delays in crime scene response on weekends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prep and validation queues significantly reduced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due to continuous lab operation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DNA machine runs more frequently 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smoother sample flow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Courier system ensures fast and steady delivery to lab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 (lab) efficiency is maximized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improving overall processing time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Greater percentage of samples processed within 48 hours 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Scenarios 1–3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 delays (CSI availability on weekends) 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 limit full system potential</a:t>
            </a:r>
          </a:p>
        </p:txBody>
      </p:sp>
    </p:spTree>
    <p:extLst>
      <p:ext uri="{BB962C8B-B14F-4D97-AF65-F5344CB8AC3E}">
        <p14:creationId xmlns:p14="http://schemas.microsoft.com/office/powerpoint/2010/main" val="2313091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382E5-3F36-D9F3-AD53-A3A803A92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526" y="662601"/>
            <a:ext cx="8595361" cy="550577"/>
          </a:xfrm>
        </p:spPr>
        <p:txBody>
          <a:bodyPr/>
          <a:lstStyle/>
          <a:p>
            <a:r>
              <a:rPr lang="en-GB" sz="20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5:Complete 24hour operation</a:t>
            </a:r>
            <a:endParaRPr lang="en-GB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3464A-4A37-8083-00AC-08E74E955C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1"/>
          <a:stretch/>
        </p:blipFill>
        <p:spPr>
          <a:xfrm>
            <a:off x="6557886" y="1491773"/>
            <a:ext cx="5254560" cy="362091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F90A0D2-782B-5F1A-5614-EFE47C7E243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263526" y="1281468"/>
            <a:ext cx="5832474" cy="463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CSI teams available 24/7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no delay in sample collection, even on weekends or nights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 operates 24/7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continuous processing of prep, sequencing, and validation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Courier system still in place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real-time transport from scene to lab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major queues are short and consistent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across stages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End-to-end flow is uninterrupted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system operates around the clock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Eliminates both front-end and back-end delays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Highest percentage of samples processed within 48 hours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 efficient and responsive setup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among all scenarios.</a:t>
            </a:r>
          </a:p>
        </p:txBody>
      </p:sp>
    </p:spTree>
    <p:extLst>
      <p:ext uri="{BB962C8B-B14F-4D97-AF65-F5344CB8AC3E}">
        <p14:creationId xmlns:p14="http://schemas.microsoft.com/office/powerpoint/2010/main" val="2466992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3A94-A179-D91B-5E4C-15EBDDC55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093" y="569426"/>
            <a:ext cx="9302232" cy="550577"/>
          </a:xfrm>
        </p:spPr>
        <p:txBody>
          <a:bodyPr/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Process Improvements on           Total Queue Times in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07FED-7059-EED9-828D-49D227A082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05346" y="4944662"/>
            <a:ext cx="7235687" cy="1536417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GB" sz="1200" b="1" i="1" dirty="0"/>
              <a:t>  Current</a:t>
            </a:r>
            <a:r>
              <a:rPr lang="en-GB" sz="1200" i="1" dirty="0"/>
              <a:t>: 7704 mins – High CSI &amp; sequencing delays</a:t>
            </a:r>
            <a:br>
              <a:rPr lang="en-GB" sz="1200" i="1" dirty="0"/>
            </a:br>
            <a:r>
              <a:rPr lang="en-GB" sz="1200" i="1" dirty="0"/>
              <a:t>• </a:t>
            </a:r>
            <a:r>
              <a:rPr lang="en-GB" sz="1200" b="1" i="1" dirty="0"/>
              <a:t>Scenario</a:t>
            </a:r>
            <a:r>
              <a:rPr lang="en-GB" sz="1200" i="1" dirty="0"/>
              <a:t> </a:t>
            </a:r>
            <a:r>
              <a:rPr lang="en-GB" sz="1200" b="1" i="1" dirty="0"/>
              <a:t>1</a:t>
            </a:r>
            <a:r>
              <a:rPr lang="en-GB" sz="1200" i="1" dirty="0"/>
              <a:t>: 6361 mins – Faster sequencing, CSI still slow</a:t>
            </a:r>
            <a:br>
              <a:rPr lang="en-GB" sz="1200" i="1" dirty="0"/>
            </a:br>
            <a:r>
              <a:rPr lang="en-GB" sz="1200" i="1" dirty="0"/>
              <a:t>• </a:t>
            </a:r>
            <a:r>
              <a:rPr lang="en-GB" sz="1200" b="1" i="1" dirty="0"/>
              <a:t>Scenario</a:t>
            </a:r>
            <a:r>
              <a:rPr lang="en-GB" sz="1200" i="1" dirty="0"/>
              <a:t> </a:t>
            </a:r>
            <a:r>
              <a:rPr lang="en-GB" sz="1200" b="1" i="1" dirty="0"/>
              <a:t>2</a:t>
            </a:r>
            <a:r>
              <a:rPr lang="en-GB" sz="1200" i="1" dirty="0"/>
              <a:t>: 4229 mins – Courier cuts CSI delay</a:t>
            </a:r>
            <a:br>
              <a:rPr lang="en-GB" sz="1200" i="1" dirty="0"/>
            </a:br>
            <a:r>
              <a:rPr lang="en-GB" sz="1200" i="1" dirty="0"/>
              <a:t>• </a:t>
            </a:r>
            <a:r>
              <a:rPr lang="en-GB" sz="1200" b="1" i="1" dirty="0"/>
              <a:t>Scenario</a:t>
            </a:r>
            <a:r>
              <a:rPr lang="en-GB" sz="1200" i="1" dirty="0"/>
              <a:t> </a:t>
            </a:r>
            <a:r>
              <a:rPr lang="en-GB" sz="1200" b="1" i="1" dirty="0"/>
              <a:t>3</a:t>
            </a:r>
            <a:r>
              <a:rPr lang="en-GB" sz="1200" i="1" dirty="0"/>
              <a:t>: 3907 mins – 24/7 CSI improves collection</a:t>
            </a:r>
            <a:br>
              <a:rPr lang="en-GB" sz="1200" i="1" dirty="0"/>
            </a:br>
            <a:r>
              <a:rPr lang="en-GB" sz="1200" i="1" dirty="0"/>
              <a:t>• </a:t>
            </a:r>
            <a:r>
              <a:rPr lang="en-GB" sz="1200" b="1" i="1" dirty="0"/>
              <a:t>Scenario</a:t>
            </a:r>
            <a:r>
              <a:rPr lang="en-GB" sz="1200" i="1" dirty="0"/>
              <a:t> </a:t>
            </a:r>
            <a:r>
              <a:rPr lang="en-GB" sz="1200" b="1" i="1" dirty="0"/>
              <a:t>4</a:t>
            </a:r>
            <a:r>
              <a:rPr lang="en-GB" sz="1200" i="1" dirty="0"/>
              <a:t>: 1942 mins – 24/7 Lab reduces processing delays</a:t>
            </a:r>
            <a:br>
              <a:rPr lang="en-GB" sz="1200" i="1" dirty="0"/>
            </a:br>
            <a:r>
              <a:rPr lang="en-GB" sz="1200" i="1" dirty="0"/>
              <a:t>• </a:t>
            </a:r>
            <a:r>
              <a:rPr lang="en-GB" sz="1200" b="1" i="1" dirty="0"/>
              <a:t>Scenario</a:t>
            </a:r>
            <a:r>
              <a:rPr lang="en-GB" sz="1200" i="1" dirty="0"/>
              <a:t> </a:t>
            </a:r>
            <a:r>
              <a:rPr lang="en-GB" sz="1200" b="1" i="1" dirty="0"/>
              <a:t>5</a:t>
            </a:r>
            <a:r>
              <a:rPr lang="en-GB" sz="1200" i="1" dirty="0"/>
              <a:t>: 546 mins – Full 24/7 flow, best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00BC1D-A9FA-3B8C-6E6F-5114B99CA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40" y="1363466"/>
            <a:ext cx="8056880" cy="33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9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316BA-2908-C020-648A-9706B1EA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91D7E9-6C8A-2AB5-3419-CB84D1548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results of RAPID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SCENARIOS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F1366-CBCB-74E8-79F7-173C4847B9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9124F-796D-2800-B2EB-9C1DCE237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297" y="1469387"/>
            <a:ext cx="8105680" cy="4205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CSI Queue Time improves significantly</a:t>
            </a:r>
            <a:r>
              <a:rPr kumimoji="0" lang="en-US" altLang="en-US" sz="15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across scenarios with </a:t>
            </a:r>
            <a:r>
              <a:rPr kumimoji="0" lang="en-US" altLang="en-US" sz="15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courier and 24/7 CSI availability</a:t>
            </a:r>
            <a:endParaRPr kumimoji="0" lang="en-US" altLang="en-US" sz="15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Long waits in Scenario 1 are reduced in later scenarios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Courier Queue remains low and consistent</a:t>
            </a:r>
            <a:endParaRPr kumimoji="0" lang="en-US" altLang="en-US" sz="15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Ensures timely sample transport in Scenarios 2 through 5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Sample Prep Queue still presents delays</a:t>
            </a:r>
            <a:r>
              <a:rPr kumimoji="0" lang="en-US" altLang="en-US" sz="15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especially in early scenarios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Starts to stabilize</a:t>
            </a:r>
            <a:r>
              <a:rPr kumimoji="0" lang="en-US" altLang="en-US" sz="15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Scenarios 4 and 5 with 24/7 lab coverage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Rapid DNA Machine Queue</a:t>
            </a:r>
            <a:r>
              <a:rPr kumimoji="0" lang="en-US" altLang="en-US" sz="15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Generally efficient, but occasional </a:t>
            </a:r>
            <a:r>
              <a:rPr kumimoji="0" lang="en-US" altLang="en-US" sz="15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delays due to batching</a:t>
            </a:r>
            <a:endParaRPr kumimoji="0" lang="en-US" altLang="en-US" sz="15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Substantially reduced under full 24/7 operations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 Queue drops noticeably</a:t>
            </a:r>
            <a:r>
              <a:rPr kumimoji="0" lang="en-US" altLang="en-US" sz="15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Scenario 5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 lab operation enables quicker post-sequencing checks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kumimoji="0" lang="en-US" altLang="en-US" sz="15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Scenarios 4 and 5 show the best overall improvement</a:t>
            </a:r>
            <a:r>
              <a:rPr kumimoji="0" lang="en-US" altLang="en-US" sz="15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minimizing delays across all stages</a:t>
            </a:r>
          </a:p>
        </p:txBody>
      </p:sp>
    </p:spTree>
    <p:extLst>
      <p:ext uri="{BB962C8B-B14F-4D97-AF65-F5344CB8AC3E}">
        <p14:creationId xmlns:p14="http://schemas.microsoft.com/office/powerpoint/2010/main" val="567887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4ACAC-EFD4-39A8-F4E6-48ECF7707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245CDA-DEB1-6403-2000-7C0975C8FF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AD-HOC RESULTS OF RAPID DNA SCENARIOS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2BFB5-C44B-B8C0-7567-C8324A5D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6726" y="1190565"/>
            <a:ext cx="8229600" cy="5077888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  <a:buNone/>
            </a:pPr>
            <a:r>
              <a:rPr lang="en-GB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CSI Queue</a:t>
            </a:r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delay early on (up to 6000+ mins)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courier &amp; 24/7 CSI (Scenario 2 &amp; 3)</a:t>
            </a:r>
          </a:p>
          <a:p>
            <a:pPr>
              <a:lnSpc>
                <a:spcPct val="170000"/>
              </a:lnSpc>
              <a:buNone/>
            </a:pPr>
            <a:r>
              <a:rPr lang="en-GB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Prep Queue</a:t>
            </a:r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High, inconsistent wait times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24/7 lab (Scenario 4 &amp; 5)</a:t>
            </a:r>
          </a:p>
          <a:p>
            <a:pPr>
              <a:lnSpc>
                <a:spcPct val="170000"/>
              </a:lnSpc>
              <a:buNone/>
            </a:pPr>
            <a:r>
              <a:rPr lang="en-GB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Queue</a:t>
            </a:r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in daytime-only labs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Clears faster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full-time lab access</a:t>
            </a:r>
          </a:p>
          <a:p>
            <a:pPr>
              <a:lnSpc>
                <a:spcPct val="170000"/>
              </a:lnSpc>
              <a:buNone/>
            </a:pPr>
            <a:r>
              <a:rPr lang="en-GB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Fixing Bottlenecks: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flow across system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 time drops from </a:t>
            </a:r>
            <a:r>
              <a:rPr lang="en-GB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7700 mins → 546 mins</a:t>
            </a:r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processed in 48h goes from </a:t>
            </a:r>
            <a:r>
              <a:rPr lang="en-GB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0% → 15%+</a:t>
            </a:r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811BFD-3E2E-AF3B-BD50-E2B8B3969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632" y="1659797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70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C34AD-FE50-5445-479E-BDD793F868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RETURN ON INVESTMENT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13017-2691-1EB7-4156-B8F35F73D7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Overall, each scenario progressively reduces system time and cost per arrest, demonstrating clear operational and financial benefits.</a:t>
            </a:r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5722B3D-380E-6B3E-5B56-50D88992B5F8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3398887530"/>
              </p:ext>
            </p:extLst>
          </p:nvPr>
        </p:nvGraphicFramePr>
        <p:xfrm>
          <a:off x="1385888" y="1554163"/>
          <a:ext cx="9420225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40075">
                  <a:extLst>
                    <a:ext uri="{9D8B030D-6E8A-4147-A177-3AD203B41FA5}">
                      <a16:colId xmlns:a16="http://schemas.microsoft.com/office/drawing/2014/main" val="838891603"/>
                    </a:ext>
                  </a:extLst>
                </a:gridCol>
                <a:gridCol w="3140075">
                  <a:extLst>
                    <a:ext uri="{9D8B030D-6E8A-4147-A177-3AD203B41FA5}">
                      <a16:colId xmlns:a16="http://schemas.microsoft.com/office/drawing/2014/main" val="4196355806"/>
                    </a:ext>
                  </a:extLst>
                </a:gridCol>
                <a:gridCol w="3140075">
                  <a:extLst>
                    <a:ext uri="{9D8B030D-6E8A-4147-A177-3AD203B41FA5}">
                      <a16:colId xmlns:a16="http://schemas.microsoft.com/office/drawing/2014/main" val="2862331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Scenario</a:t>
                      </a:r>
                      <a:endParaRPr lang="en-GB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Average Time in System (Minutes)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Cost per Arrest (£ million)</a:t>
                      </a:r>
                      <a:endParaRPr lang="en-GB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1278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Current Scenario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10,971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2.5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2036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Scenario 1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7,211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3.12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708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Scenario 2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5,027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2.38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4886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Scenario 3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4,372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2.33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91169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Scenario 4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2,584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1.43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81032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Scenario 5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871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1.1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9446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4045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D441-B8C7-FC7D-A0BA-5840300ED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365760"/>
            <a:ext cx="10515600" cy="1325880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 Analysis 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sz="18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vs Cost per Arrest 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C7D0864-EF95-9566-118C-908FA5459B96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336805" y="1503632"/>
            <a:ext cx="5463098" cy="4800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5600" b="0" i="0" u="none" strike="noStrike" kern="1200" cap="none" normalizeH="0" baseline="0" dirty="0">
                <a:ln>
                  <a:noFill/>
                </a:ln>
                <a:solidFill>
                  <a:srgbClr val="2538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🔵 </a:t>
            </a:r>
            <a:r>
              <a:rPr kumimoji="0" lang="en-US" altLang="en-US" sz="6000" b="1" i="0" u="none" strike="noStrike" kern="1200" cap="none" normalizeH="0" baseline="0" dirty="0">
                <a:ln>
                  <a:noFill/>
                </a:ln>
                <a:solidFill>
                  <a:srgbClr val="2538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Blue bars</a:t>
            </a:r>
            <a:r>
              <a:rPr kumimoji="0" lang="en-US" altLang="en-US" sz="6000" b="0" i="0" u="none" strike="noStrike" kern="1200" cap="none" normalizeH="0" baseline="0" dirty="0">
                <a:ln>
                  <a:noFill/>
                </a:ln>
                <a:solidFill>
                  <a:srgbClr val="2538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show average time in system per scenario</a:t>
            </a:r>
          </a:p>
          <a:p>
            <a:pPr marL="0" marR="0" lv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5600" b="0" i="0" u="none" strike="noStrike" kern="1200" cap="none" normalizeH="0" baseline="0" dirty="0">
                <a:ln>
                  <a:noFill/>
                </a:ln>
                <a:solidFill>
                  <a:srgbClr val="2538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🔴</a:t>
            </a:r>
            <a:r>
              <a:rPr kumimoji="0" lang="en-US" altLang="en-US" sz="6000" b="0" i="0" u="none" strike="noStrike" kern="1200" cap="none" normalizeH="0" baseline="0" dirty="0">
                <a:ln>
                  <a:noFill/>
                </a:ln>
                <a:solidFill>
                  <a:srgbClr val="2538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6000" b="1" i="0" u="none" strike="noStrike" kern="1200" cap="none" normalizeH="0" baseline="0" dirty="0">
                <a:ln>
                  <a:noFill/>
                </a:ln>
                <a:solidFill>
                  <a:srgbClr val="2538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 line</a:t>
            </a:r>
            <a:r>
              <a:rPr kumimoji="0" lang="en-US" altLang="en-US" sz="6000" b="0" i="0" u="none" strike="noStrike" kern="1200" cap="none" normalizeH="0" baseline="0" dirty="0">
                <a:ln>
                  <a:noFill/>
                </a:ln>
                <a:solidFill>
                  <a:srgbClr val="2538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shows cost per arrest (in £ millions)</a:t>
            </a:r>
          </a:p>
          <a:p>
            <a:pPr marL="0" marR="0" lv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6000" kern="1200" dirty="0">
              <a:solidFill>
                <a:srgbClr val="25384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>
              <a:lnSpc>
                <a:spcPct val="150000"/>
              </a:lnSpc>
              <a:buNone/>
            </a:pPr>
            <a:r>
              <a:rPr lang="en-US" sz="6000" b="1" kern="1200" dirty="0">
                <a:solidFill>
                  <a:srgbClr val="253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Takeaways:</a:t>
            </a:r>
          </a:p>
          <a:p>
            <a:pPr mar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b="1" kern="1200" dirty="0">
                <a:solidFill>
                  <a:srgbClr val="253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 1</a:t>
            </a:r>
            <a:r>
              <a:rPr lang="en-US" sz="6000" kern="1200" dirty="0">
                <a:solidFill>
                  <a:srgbClr val="253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slightly improves time but </a:t>
            </a:r>
            <a:r>
              <a:rPr lang="en-US" sz="6000" b="1" kern="1200" dirty="0">
                <a:solidFill>
                  <a:srgbClr val="253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raises cost per arrest</a:t>
            </a:r>
            <a:r>
              <a:rPr lang="en-US" sz="6000" kern="1200" dirty="0">
                <a:solidFill>
                  <a:srgbClr val="253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inefficient upgrade</a:t>
            </a:r>
          </a:p>
          <a:p>
            <a:pPr mar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b="1" kern="1200" dirty="0">
                <a:solidFill>
                  <a:srgbClr val="253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Scenarios 2 &amp; 3</a:t>
            </a:r>
            <a:r>
              <a:rPr lang="en-US" sz="6000" kern="1200" dirty="0">
                <a:solidFill>
                  <a:srgbClr val="253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improve both time and cost moderately</a:t>
            </a:r>
          </a:p>
          <a:p>
            <a:pPr mar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b="1" kern="1200" dirty="0">
                <a:solidFill>
                  <a:srgbClr val="253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 4</a:t>
            </a:r>
            <a:r>
              <a:rPr lang="en-US" sz="6000" kern="1200" dirty="0">
                <a:solidFill>
                  <a:srgbClr val="253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offers a </a:t>
            </a:r>
            <a:r>
              <a:rPr lang="en-US" sz="6000" b="1" kern="1200" dirty="0">
                <a:solidFill>
                  <a:srgbClr val="253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sharp drop-in time and cost</a:t>
            </a:r>
            <a:r>
              <a:rPr lang="en-US" sz="6000" kern="1200" dirty="0">
                <a:solidFill>
                  <a:srgbClr val="253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strong balance</a:t>
            </a:r>
          </a:p>
          <a:p>
            <a:pPr mar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kern="1200" dirty="0">
                <a:solidFill>
                  <a:srgbClr val="253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sz="6000" b="1" kern="1200" dirty="0">
                <a:solidFill>
                  <a:srgbClr val="253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 5 is the most cost-effective</a:t>
            </a:r>
            <a:endParaRPr lang="en-US" sz="6000" kern="1200" dirty="0">
              <a:solidFill>
                <a:srgbClr val="25384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b="1" kern="1200" dirty="0">
                <a:solidFill>
                  <a:srgbClr val="253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Fastest turnaround time</a:t>
            </a:r>
            <a:endParaRPr lang="en-US" sz="6000" kern="1200" dirty="0">
              <a:solidFill>
                <a:srgbClr val="25384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b="1" kern="1200" dirty="0">
                <a:solidFill>
                  <a:srgbClr val="253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Lowest cost per arrest</a:t>
            </a:r>
            <a:r>
              <a:rPr lang="en-US" sz="6000" kern="1200" dirty="0">
                <a:solidFill>
                  <a:srgbClr val="253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(~£1.2M)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b="1" kern="1200" dirty="0">
                <a:solidFill>
                  <a:srgbClr val="253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return on investment</a:t>
            </a:r>
            <a:endParaRPr lang="en-US" sz="6000" kern="1200" dirty="0">
              <a:solidFill>
                <a:srgbClr val="25384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kern="1200" cap="none" normalizeH="0" baseline="0" dirty="0">
              <a:ln>
                <a:noFill/>
              </a:ln>
              <a:solidFill>
                <a:srgbClr val="25384A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0C37C-C596-5A46-9149-8B062148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967" t="-7603" r="-20617" b="-36333"/>
          <a:stretch/>
        </p:blipFill>
        <p:spPr>
          <a:xfrm>
            <a:off x="6178610" y="1336939"/>
            <a:ext cx="6355778" cy="46792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9220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A3DB1-92B0-54F5-87DA-0D5A3B6F3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299FA3-3691-2AB1-DD97-CE98E89E7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RECOMMENDATIONS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A4585-4915-F1C4-F30E-A737BCA2EF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5887" y="1539481"/>
            <a:ext cx="7618154" cy="4561870"/>
          </a:xfrm>
        </p:spPr>
        <p:txBody>
          <a:bodyPr/>
          <a:lstStyle/>
          <a:p>
            <a:r>
              <a:rPr lang="en-US" dirty="0"/>
              <a:t>We recommend implementing </a:t>
            </a:r>
            <a:r>
              <a:rPr lang="en-US" b="1" dirty="0"/>
              <a:t>Scenario 5</a:t>
            </a:r>
            <a:r>
              <a:rPr lang="en-US" dirty="0"/>
              <a:t> – Rapid DNA + Courier + 24/7 CSI + 24/7 Lab operations.</a:t>
            </a:r>
          </a:p>
          <a:p>
            <a:r>
              <a:rPr lang="en-US" b="1" dirty="0"/>
              <a:t>Why?</a:t>
            </a:r>
            <a:endParaRPr lang="en-US" dirty="0"/>
          </a:p>
          <a:p>
            <a:pPr lvl="1"/>
            <a:r>
              <a:rPr lang="en-US" dirty="0"/>
              <a:t>Scenario 5 delivers </a:t>
            </a:r>
            <a:r>
              <a:rPr lang="en-US" b="1" dirty="0"/>
              <a:t>fastest average time in system</a:t>
            </a:r>
            <a:r>
              <a:rPr lang="en-US" dirty="0"/>
              <a:t>, highest % of samples processed &lt; 48 hours.</a:t>
            </a:r>
          </a:p>
          <a:p>
            <a:pPr lvl="1"/>
            <a:r>
              <a:rPr lang="en-US" dirty="0"/>
              <a:t>Offers the </a:t>
            </a:r>
            <a:r>
              <a:rPr lang="en-US" b="1" dirty="0"/>
              <a:t>highest arrest probability</a:t>
            </a:r>
            <a:r>
              <a:rPr lang="en-US" dirty="0"/>
              <a:t> due to fast turnaround (based on the golden hour curve).</a:t>
            </a:r>
          </a:p>
          <a:p>
            <a:pPr lvl="1"/>
            <a:r>
              <a:rPr lang="en-US" dirty="0"/>
              <a:t>Although costly (£11M/year), it yields the </a:t>
            </a:r>
            <a:r>
              <a:rPr lang="en-US" b="1" dirty="0"/>
              <a:t>highest ROI (arrests/£m)</a:t>
            </a:r>
            <a:r>
              <a:rPr lang="en-US" dirty="0"/>
              <a:t> when time-to-match is factored in.</a:t>
            </a:r>
          </a:p>
          <a:p>
            <a:pPr lvl="1"/>
            <a:endParaRPr lang="en-US" dirty="0"/>
          </a:p>
          <a:p>
            <a:r>
              <a:rPr lang="en-US" b="1" dirty="0"/>
              <a:t>Practical Considerations:</a:t>
            </a:r>
            <a:endParaRPr lang="en-US" dirty="0"/>
          </a:p>
          <a:p>
            <a:pPr lvl="1"/>
            <a:r>
              <a:rPr lang="en-US" dirty="0"/>
              <a:t>Requires hiring for 24/7 CSI and lab coverage — significant operational shift.</a:t>
            </a:r>
          </a:p>
          <a:p>
            <a:pPr lvl="1"/>
            <a:r>
              <a:rPr lang="en-US" dirty="0"/>
              <a:t>May face logistical issues during early implementation (e.g. scheduling, staff availability).</a:t>
            </a:r>
          </a:p>
          <a:p>
            <a:pPr lvl="1"/>
            <a:r>
              <a:rPr lang="en-US" dirty="0"/>
              <a:t>Despite higher upfront cost, the </a:t>
            </a:r>
            <a:r>
              <a:rPr lang="en-US" b="1" dirty="0"/>
              <a:t>operational benefit justifies investment</a:t>
            </a:r>
            <a:r>
              <a:rPr lang="en-US" dirty="0"/>
              <a:t>.</a:t>
            </a:r>
          </a:p>
          <a:p>
            <a:pPr marL="3240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99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B5962-E2BD-4DE7-88F8-E05E4686E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5577A6-7C72-59E8-C1E6-09DE48F0E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F448-4F3C-62A5-73CD-614EAA4404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879" y="1222310"/>
            <a:ext cx="7072603" cy="487904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Simul8 modelling revealed </a:t>
            </a:r>
            <a:r>
              <a:rPr lang="en-US" b="1" dirty="0"/>
              <a:t>significant delays</a:t>
            </a:r>
            <a:r>
              <a:rPr lang="en-US" dirty="0"/>
              <a:t> in the current DNA process, especially around the sequencer and CSI availability.</a:t>
            </a:r>
          </a:p>
          <a:p>
            <a:r>
              <a:rPr lang="en-US" dirty="0"/>
              <a:t>Scenarios 1–5 progressively reduced total time in the system, with Scenario 5 achieving the </a:t>
            </a:r>
            <a:r>
              <a:rPr lang="en-US" b="1" dirty="0"/>
              <a:t>fastest turnaround</a:t>
            </a:r>
            <a:r>
              <a:rPr lang="en-US" dirty="0"/>
              <a:t> and highest arrest probability.</a:t>
            </a:r>
          </a:p>
          <a:p>
            <a:r>
              <a:rPr lang="en-US" dirty="0"/>
              <a:t>ROI analysis showed a clear trade-off: higher costs yield better performance and value </a:t>
            </a:r>
            <a:r>
              <a:rPr lang="en-US" b="1" dirty="0"/>
              <a:t>(Scenario 5 has best arrests per £m)</a:t>
            </a:r>
            <a:r>
              <a:rPr lang="en-US" dirty="0"/>
              <a:t>.</a:t>
            </a:r>
          </a:p>
          <a:p>
            <a:r>
              <a:rPr lang="en-US" dirty="0"/>
              <a:t>We recommend </a:t>
            </a:r>
            <a:r>
              <a:rPr lang="en-US" b="1" dirty="0"/>
              <a:t>Scenario 5</a:t>
            </a:r>
            <a:r>
              <a:rPr lang="en-US" dirty="0"/>
              <a:t> — Rapid DNA + Courier + 24/7 CSI + 24/7 Lab — as the optimal balance of speed, efficiency, and ROI.</a:t>
            </a:r>
          </a:p>
          <a:p>
            <a:r>
              <a:rPr lang="en-US" dirty="0"/>
              <a:t>This scenario meets operational goals and maximizes policing impact despite the higher investment.</a:t>
            </a:r>
          </a:p>
        </p:txBody>
      </p:sp>
    </p:spTree>
    <p:extLst>
      <p:ext uri="{BB962C8B-B14F-4D97-AF65-F5344CB8AC3E}">
        <p14:creationId xmlns:p14="http://schemas.microsoft.com/office/powerpoint/2010/main" val="2041582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814B20-E206-73BC-0138-A30BA7AEE5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6784" y="4425371"/>
            <a:ext cx="3288630" cy="1684421"/>
          </a:xfrm>
        </p:spPr>
        <p:txBody>
          <a:bodyPr/>
          <a:lstStyle/>
          <a:p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868249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2F417A-81F7-041C-B3AB-A0A2DA0CB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A97CD-1B57-ED89-0266-631B3B0C7CE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41248" y="1691640"/>
            <a:ext cx="7094220" cy="454304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300" b="1" i="0" kern="1200">
                <a:solidFill>
                  <a:srgbClr val="25384A"/>
                </a:solidFill>
                <a:effectLst/>
              </a:rPr>
              <a:t> </a:t>
            </a:r>
            <a:r>
              <a:rPr lang="en-US" sz="1300" b="1" i="0" kern="1200">
                <a:solidFill>
                  <a:srgbClr val="2538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Challenge​ </a:t>
            </a:r>
          </a:p>
          <a:p>
            <a:pPr marL="0"/>
            <a:r>
              <a:rPr lang="en-US" sz="1300" b="0" i="0" kern="1200">
                <a:solidFill>
                  <a:srgbClr val="2538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Police forces in the United Kingdom use DNA forensic evidence to solve non-priority cases that include burglary incidents. The current method takes too long, requiring 7–14 days to produce DNA test results.</a:t>
            </a:r>
            <a:endParaRPr lang="en-US" sz="1300" kern="1200">
              <a:solidFill>
                <a:srgbClr val="25384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300" b="1" i="0" kern="1200">
                <a:solidFill>
                  <a:srgbClr val="2538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Where It Breaks Down​ </a:t>
            </a:r>
          </a:p>
          <a:p>
            <a:pPr marL="0"/>
            <a:r>
              <a:rPr lang="en-US" sz="1300" b="0" i="0" kern="1200">
                <a:solidFill>
                  <a:srgbClr val="2538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DNA sequencer operates only two times weekly, and each 48-hour run spans its entire duration.​ Due to slow manual logging combined with delayed transport times and restricted laboratory validation periods, more delays accumulate in the process.​</a:t>
            </a:r>
          </a:p>
          <a:p>
            <a:pPr marL="0"/>
            <a:r>
              <a:rPr lang="en-US" sz="1300" b="0" i="0" kern="1200">
                <a:solidFill>
                  <a:srgbClr val="2538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performs best for large batch operations rather than achieving fast results.</a:t>
            </a:r>
          </a:p>
          <a:p>
            <a:pPr marL="0" indent="0">
              <a:buNone/>
            </a:pPr>
            <a:r>
              <a:rPr lang="en-US" sz="1300" b="1" i="0" kern="1200">
                <a:solidFill>
                  <a:srgbClr val="2538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It Matters​ </a:t>
            </a:r>
          </a:p>
          <a:p>
            <a:pPr marL="0"/>
            <a:r>
              <a:rPr lang="en-US" sz="1300" b="0" i="0" kern="1200">
                <a:solidFill>
                  <a:srgbClr val="2538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probability of the arrest for obtaining meaningful intelligence extends from 24 to 48 hours.​ Late results develop into missed chances for suspect arrests and the recovery of stolen goods.​ </a:t>
            </a:r>
          </a:p>
          <a:p>
            <a:pPr marL="0" indent="0">
              <a:buNone/>
            </a:pPr>
            <a:r>
              <a:rPr lang="en-US" sz="1300" b="1" i="0" kern="1200">
                <a:solidFill>
                  <a:srgbClr val="2538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This Study</a:t>
            </a:r>
            <a:r>
              <a:rPr lang="en-US" sz="1300" b="0" i="0" kern="1200">
                <a:solidFill>
                  <a:srgbClr val="2538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 </a:t>
            </a:r>
          </a:p>
          <a:p>
            <a:pPr marL="0"/>
            <a:r>
              <a:rPr lang="en-US" sz="1300" b="0" i="0" kern="1200">
                <a:solidFill>
                  <a:srgbClr val="25384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 will determine how Rapid DNA technology, combined with operational adjustments, can shorten the response time through simulated analysis for selecting cost-effective and optimal solutions.</a:t>
            </a:r>
            <a:endParaRPr lang="en-US" sz="1300" kern="1200">
              <a:solidFill>
                <a:srgbClr val="25384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315E8751-BD81-7423-F866-8D41E471D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2" r="13952" b="2"/>
          <a:stretch/>
        </p:blipFill>
        <p:spPr bwMode="auto">
          <a:xfrm>
            <a:off x="8660598" y="2265598"/>
            <a:ext cx="3034284" cy="388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917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61A9-D05E-65B4-71B9-2CDC8FCB9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655" y="275304"/>
            <a:ext cx="8595361" cy="671677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DNA FORENSICS PROCESS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EE8C4048-90FF-EC8B-809F-73D2DD6538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63" t="11377" r="5296" b="8075"/>
          <a:stretch/>
        </p:blipFill>
        <p:spPr>
          <a:xfrm>
            <a:off x="2035277" y="1045029"/>
            <a:ext cx="5388077" cy="3216277"/>
          </a:xfrm>
          <a:prstGeom prst="rect">
            <a:avLst/>
          </a:prstGeom>
          <a:noFill/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59D738B5-7CC9-4A0C-69A8-6986CD4DB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396" y="4359354"/>
            <a:ext cx="929813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CSI only available Monday–Friday, 8AM–3PM; no weekend coverage.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Samples transported to labs once daily, after manual evidence input at stations.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 work is also limited; DNA sequencer runs only twice a week in batches.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Samples experience long queueing delays waiting for collection, transport, batching, and validation.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processing often exceeds 7–14 days, with very low match rates and almost no samples completed within 48 hours.</a:t>
            </a:r>
          </a:p>
        </p:txBody>
      </p:sp>
    </p:spTree>
    <p:extLst>
      <p:ext uri="{BB962C8B-B14F-4D97-AF65-F5344CB8AC3E}">
        <p14:creationId xmlns:p14="http://schemas.microsoft.com/office/powerpoint/2010/main" val="2946150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BB8C-4C75-5C32-687E-37A24789C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365760"/>
            <a:ext cx="9524970" cy="1073741"/>
          </a:xfrm>
        </p:spPr>
        <p:txBody>
          <a:bodyPr anchor="ctr"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Queueing Time Distributions - Current DNA Process</a:t>
            </a:r>
            <a:r>
              <a:rPr lang="en-GB" dirty="0"/>
              <a:t/>
            </a:r>
            <a:br>
              <a:rPr lang="en-GB" dirty="0"/>
            </a:br>
            <a:endParaRPr lang="en-IN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BF7518D-9618-4ECF-45DB-F8E5E3BD4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65010" cy="296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A9F9D-2AF4-063D-452F-64D70ED1C6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824"/>
          <a:stretch/>
        </p:blipFill>
        <p:spPr>
          <a:xfrm>
            <a:off x="5615044" y="1487342"/>
            <a:ext cx="5875699" cy="2047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BA317-EFEE-BADF-3F46-8FEA8660A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043" y="3522808"/>
            <a:ext cx="2942045" cy="1847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2398B-959C-6EDD-278C-69C81737C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893" y="3518211"/>
            <a:ext cx="2951815" cy="184318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1644760E-8E1A-8302-7722-1F734D4C9DEB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444074" y="1334990"/>
            <a:ext cx="5170969" cy="4766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CSI Queue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the largest delay, with times reaching up to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6000 minutes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Input Queue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evenly spread — shows a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constant backlog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Sample Prep Queue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bimodal — some processed fast, others delayed significantly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Collection and Extraction Queues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also show high congestion and inconsistent flow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process suffers from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heavy front-end and mid-process queuing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Highlights a need to improve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CSI responsiveness, evidence logging, and prep scheduling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037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0AC32-4243-CBAD-2D7F-97058B970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DC6F38-F29E-EC00-BF72-FF6F07FA3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results of current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D5F51-7084-B444-C1D6-BF0A681F29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342E23-CE04-3F5C-3DAD-0580B1736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655" y="1077816"/>
            <a:ext cx="5531640" cy="463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time in system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averages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11,298 minutes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(~7.8 days), far exceeding the 48-hour target.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0% of samples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processed within 48 hours — no cases meet rapid response needs.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 delays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come from the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CSI queue (3,661 mins)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sample prep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Queue times dominate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process: 7,704 mins vs. 3,405 mins of actual activity.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current system is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batch-based, slow, and lacks real-time processing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— making it ineffective for fast investigations.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25757-7AAA-A2BD-6225-C21DC23B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410" y="1506694"/>
            <a:ext cx="4500935" cy="381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6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B6BE6BB6-30E7-AA79-D0C0-DF5C88F71ECC}"/>
              </a:ext>
            </a:extLst>
          </p:cNvPr>
          <p:cNvSpPr>
            <a:spLocks noGrp="1" noChangeAspect="1" noChangeArrowheads="1"/>
          </p:cNvSpPr>
          <p:nvPr>
            <p:ph type="ctr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Analysis of CURRENT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6A5E8-61F1-6981-BD76-1B9D57DE4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57"/>
          <a:stretch/>
        </p:blipFill>
        <p:spPr>
          <a:xfrm>
            <a:off x="7038473" y="1528880"/>
            <a:ext cx="4945735" cy="4150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3F8A7E-8686-303C-50E9-FD40E2BF539B}"/>
              </a:ext>
            </a:extLst>
          </p:cNvPr>
          <p:cNvSpPr txBox="1"/>
          <p:nvPr/>
        </p:nvSpPr>
        <p:spPr>
          <a:xfrm>
            <a:off x="460207" y="1528880"/>
            <a:ext cx="6093994" cy="3956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CSI Queue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the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delay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(normalized to 1.0) – it’s the main system bottleneck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Queue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also show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notable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stages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(extraction, validation, ID match)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minimal queue times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 delays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dominate the process, not the back-end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CSI availability and evidence logging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have the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greatest impact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reducing </a:t>
            </a:r>
            <a:r>
              <a:rPr lang="en-GB" sz="1600" dirty="0"/>
              <a:t>total system time</a:t>
            </a:r>
          </a:p>
        </p:txBody>
      </p:sp>
    </p:spTree>
    <p:extLst>
      <p:ext uri="{BB962C8B-B14F-4D97-AF65-F5344CB8AC3E}">
        <p14:creationId xmlns:p14="http://schemas.microsoft.com/office/powerpoint/2010/main" val="2872242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A39BF-FD8C-8FBD-86B3-BA67682DC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5663F9-4FA7-51F8-392A-E05C99C95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549" y="692393"/>
            <a:ext cx="8625964" cy="73534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DNA FORENSICS PROCESS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1</a:t>
            </a:r>
            <a:r>
              <a:rPr lang="en-US" sz="20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DNA Only</a:t>
            </a:r>
            <a:endParaRPr lang="en-US" sz="20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90F49-CBA1-F983-5AAA-4EA5A882E5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2494" y="1515735"/>
            <a:ext cx="9420226" cy="4561870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973E6-A4D3-73BA-567D-63109BD55E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82" t="10696" b="4299"/>
          <a:stretch/>
        </p:blipFill>
        <p:spPr>
          <a:xfrm>
            <a:off x="6377000" y="1762528"/>
            <a:ext cx="5305026" cy="3434970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ADFCB880-59A0-2257-8D91-39D855005B5A}"/>
              </a:ext>
            </a:extLst>
          </p:cNvPr>
          <p:cNvSpPr txBox="1">
            <a:spLocks/>
          </p:cNvSpPr>
          <p:nvPr/>
        </p:nvSpPr>
        <p:spPr>
          <a:xfrm>
            <a:off x="82606" y="1948956"/>
            <a:ext cx="7580937" cy="265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 cap="all" spc="600" baseline="0">
                <a:solidFill>
                  <a:srgbClr val="25384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DF18981-6E0A-A0E1-6590-4C34B1B1890C}"/>
              </a:ext>
            </a:extLst>
          </p:cNvPr>
          <p:cNvSpPr txBox="1">
            <a:spLocks/>
          </p:cNvSpPr>
          <p:nvPr/>
        </p:nvSpPr>
        <p:spPr>
          <a:xfrm>
            <a:off x="294100" y="2521639"/>
            <a:ext cx="7580937" cy="265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 cap="all" spc="600" baseline="0">
                <a:solidFill>
                  <a:srgbClr val="25384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E002F16-A186-6C85-5463-86DA87E43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875" y="3734291"/>
            <a:ext cx="5013525" cy="77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A24FDD-5709-B2E0-0556-F31A6A838402}"/>
              </a:ext>
            </a:extLst>
          </p:cNvPr>
          <p:cNvSpPr txBox="1"/>
          <p:nvPr/>
        </p:nvSpPr>
        <p:spPr>
          <a:xfrm>
            <a:off x="463544" y="1762528"/>
            <a:ext cx="5568043" cy="371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waiting times 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most parts of the process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CSI collection queue 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very long (up to 6000 mins)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input queue 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a steady backlog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prep 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uneven delays (some very long)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 machine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runs fast but still gets delayed at times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queue time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6,467 mins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</a:t>
            </a: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0.76% of samples processed within 48 hours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machines help, but</a:t>
            </a: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bottlenecks cause major delays</a:t>
            </a:r>
          </a:p>
        </p:txBody>
      </p:sp>
    </p:spTree>
    <p:extLst>
      <p:ext uri="{BB962C8B-B14F-4D97-AF65-F5344CB8AC3E}">
        <p14:creationId xmlns:p14="http://schemas.microsoft.com/office/powerpoint/2010/main" val="2690473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23BE-D056-303A-C998-C9F8A18C4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514" y="365760"/>
            <a:ext cx="7001402" cy="856458"/>
          </a:xfrm>
        </p:spPr>
        <p:txBody>
          <a:bodyPr anchor="ctr">
            <a:normAutofit/>
          </a:bodyPr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sz="20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2:Rapid DNA + Courier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A970B-6510-0878-9E8C-883B389E5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204" y="1337644"/>
            <a:ext cx="5427406" cy="3782061"/>
          </a:xfrm>
          <a:prstGeom prst="rect">
            <a:avLst/>
          </a:prstGeom>
          <a:noFill/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7F549BC-9725-12C1-5A59-AEE2FA529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305341"/>
            <a:ext cx="5491696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Courier picks up samples fast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shorter CSI queue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Evidence logged at crime scene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tablet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Courier queue is short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fast transport to lab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Rapid DNA machine runs efficiently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Sample prep still causes delays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(some long waits)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 queue time: 6,467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mins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Only </a:t>
            </a:r>
            <a:r>
              <a:rPr lang="en-US" altLang="en-US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6.6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completed within 48 hours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40 samples met the 48-hour target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Collection and transport improved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but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 still a bottleneck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053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0CDA3-C6BA-57C6-7D91-59556860F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665" y="437867"/>
            <a:ext cx="8429501" cy="891893"/>
          </a:xfrm>
        </p:spPr>
        <p:txBody>
          <a:bodyPr anchor="ctr">
            <a:normAutofit/>
          </a:bodyPr>
          <a:lstStyle/>
          <a:p>
            <a:r>
              <a:rPr lang="en-GB" sz="20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3:24 hour CSI visits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681B6-B802-000C-F406-EABB9483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-207" b="6800"/>
          <a:stretch/>
        </p:blipFill>
        <p:spPr>
          <a:xfrm>
            <a:off x="6327156" y="1364259"/>
            <a:ext cx="5640983" cy="4129481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7043F3-E2B7-026E-80C7-FAE52B41CD99}"/>
              </a:ext>
            </a:extLst>
          </p:cNvPr>
          <p:cNvSpPr txBox="1"/>
          <p:nvPr/>
        </p:nvSpPr>
        <p:spPr>
          <a:xfrm>
            <a:off x="338290" y="1193883"/>
            <a:ext cx="6097508" cy="510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CSI now available 24/7 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reduces delays from waiting overnight/weekends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CSI queue times drop sharply 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mostly under 100 mins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Courier and DNA machine queues 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 short and efficient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prep queue 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 causes delays (broad, high values)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queue time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3,907 mins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total time in system: 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4,364 mins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15.92% of samples processed within 48 hours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834 samples met 48-hour target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improvement </a:t>
            </a:r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Scenario 2, </a:t>
            </a:r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sample prep is still a bottleneck</a:t>
            </a:r>
          </a:p>
        </p:txBody>
      </p:sp>
    </p:spTree>
    <p:extLst>
      <p:ext uri="{BB962C8B-B14F-4D97-AF65-F5344CB8AC3E}">
        <p14:creationId xmlns:p14="http://schemas.microsoft.com/office/powerpoint/2010/main" val="3606672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ity of Surrey">
      <a:dk1>
        <a:srgbClr val="243849"/>
      </a:dk1>
      <a:lt1>
        <a:srgbClr val="FEFFFE"/>
      </a:lt1>
      <a:dk2>
        <a:srgbClr val="253749"/>
      </a:dk2>
      <a:lt2>
        <a:srgbClr val="F1B43D"/>
      </a:lt2>
      <a:accent1>
        <a:srgbClr val="90199D"/>
      </a:accent1>
      <a:accent2>
        <a:srgbClr val="00A4B1"/>
      </a:accent2>
      <a:accent3>
        <a:srgbClr val="3559C3"/>
      </a:accent3>
      <a:accent4>
        <a:srgbClr val="349352"/>
      </a:accent4>
      <a:accent5>
        <a:srgbClr val="EF6180"/>
      </a:accent5>
      <a:accent6>
        <a:srgbClr val="CB323F"/>
      </a:accent6>
      <a:hlink>
        <a:srgbClr val="D47903"/>
      </a:hlink>
      <a:folHlink>
        <a:srgbClr val="871F4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b902693-1074-40aa-9e21-d89446a2ebb5}" enabled="0" method="" siteId="{6b902693-1074-40aa-9e21-d89446a2ebb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1530</Words>
  <Application>Microsoft Office PowerPoint</Application>
  <PresentationFormat>Widescreen</PresentationFormat>
  <Paragraphs>170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 Narrow</vt:lpstr>
      <vt:lpstr>Arial</vt:lpstr>
      <vt:lpstr>Calibri</vt:lpstr>
      <vt:lpstr>Gotham Bold</vt:lpstr>
      <vt:lpstr>Times New Roman</vt:lpstr>
      <vt:lpstr>Office Theme</vt:lpstr>
      <vt:lpstr>OA COURSEWORK PRESENTATION</vt:lpstr>
      <vt:lpstr>INTRODUCTION</vt:lpstr>
      <vt:lpstr>CURRENT DNA FORENSICS PROCESS</vt:lpstr>
      <vt:lpstr>Queueing Time Distributions - Current DNA Process </vt:lpstr>
      <vt:lpstr>Summary results of current dna process</vt:lpstr>
      <vt:lpstr>Sensitivity Analysis of CURRENT dna process</vt:lpstr>
      <vt:lpstr>RAPID DNA FORENSICS PROCESS  scenario 1:Rapid DNA Only</vt:lpstr>
      <vt:lpstr> Scenario 2:Rapid DNA + Courier</vt:lpstr>
      <vt:lpstr>Scenario 3:24 hour CSI visits</vt:lpstr>
      <vt:lpstr>Scenario 4:24 hour CSI lab</vt:lpstr>
      <vt:lpstr>Scenario 5:Complete 24hour operation</vt:lpstr>
      <vt:lpstr>Impact of Process Improvements on           Total Queue Times in System</vt:lpstr>
      <vt:lpstr>Summary results of RAPID dna SCENARIOS</vt:lpstr>
      <vt:lpstr>AD-HOC RESULTS OF RAPID DNA SCENARIOS ANALYSIS</vt:lpstr>
      <vt:lpstr>RETURN ON INVESTMENT SLIDE</vt:lpstr>
      <vt:lpstr>ROI Analysis   Time vs Cost per Arrest  </vt:lpstr>
      <vt:lpstr>RECOMMENDATIONS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123</cp:lastModifiedBy>
  <cp:revision>11</cp:revision>
  <dcterms:created xsi:type="dcterms:W3CDTF">2023-06-20T09:42:08Z</dcterms:created>
  <dcterms:modified xsi:type="dcterms:W3CDTF">2025-05-06T14:46:13Z</dcterms:modified>
</cp:coreProperties>
</file>